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0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4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54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65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94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97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60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3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9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0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81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18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2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3C8F-2AF1-4C46-9990-BC4EF84696B1}" type="datetimeFigureOut">
              <a:rPr lang="ko-KR" altLang="en-US" smtClean="0"/>
              <a:t>2024-03-21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C69F-9A9A-436C-A366-9C0BA4455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8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08DA-A893-DC59-0452-EDB8B10C9517}"/>
              </a:ext>
            </a:extLst>
          </p:cNvPr>
          <p:cNvSpPr txBox="1">
            <a:spLocks/>
          </p:cNvSpPr>
          <p:nvPr/>
        </p:nvSpPr>
        <p:spPr>
          <a:xfrm>
            <a:off x="345728" y="2332139"/>
            <a:ext cx="11520000" cy="10206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7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Your Lecture</a:t>
            </a:r>
            <a:r>
              <a:rPr lang="ko-KR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7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Title</a:t>
            </a:r>
            <a:endParaRPr lang="ko-KR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3D7A7594-7D67-0525-4522-676B49D77B62}"/>
              </a:ext>
            </a:extLst>
          </p:cNvPr>
          <p:cNvSpPr txBox="1">
            <a:spLocks/>
          </p:cNvSpPr>
          <p:nvPr/>
        </p:nvSpPr>
        <p:spPr>
          <a:xfrm>
            <a:off x="319222" y="4182478"/>
            <a:ext cx="11520000" cy="616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Speaker’s Name</a:t>
            </a:r>
          </a:p>
        </p:txBody>
      </p:sp>
      <p:sp>
        <p:nvSpPr>
          <p:cNvPr id="5" name="텍스트 개체 틀 3">
            <a:extLst>
              <a:ext uri="{FF2B5EF4-FFF2-40B4-BE49-F238E27FC236}">
                <a16:creationId xmlns:a16="http://schemas.microsoft.com/office/drawing/2014/main" id="{132919AE-E3FE-6958-EFE5-45FAC1FED1B1}"/>
              </a:ext>
            </a:extLst>
          </p:cNvPr>
          <p:cNvSpPr txBox="1">
            <a:spLocks/>
          </p:cNvSpPr>
          <p:nvPr/>
        </p:nvSpPr>
        <p:spPr>
          <a:xfrm>
            <a:off x="319222" y="5385162"/>
            <a:ext cx="11529728" cy="6160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5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Speaker</a:t>
            </a:r>
            <a:r>
              <a:rPr lang="en-US" altLang="ko-KR" sz="2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’s </a:t>
            </a:r>
            <a:r>
              <a:rPr lang="en-US" altLang="ko-KR" sz="25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Affiliation and Country</a:t>
            </a:r>
            <a:endParaRPr lang="ko-KR" altLang="ko-K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/>
          <p:cNvSpPr>
            <a:spLocks noChangeArrowheads="1"/>
          </p:cNvSpPr>
          <p:nvPr/>
        </p:nvSpPr>
        <p:spPr bwMode="auto">
          <a:xfrm>
            <a:off x="329513" y="76201"/>
            <a:ext cx="9010650" cy="7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kumimoji="0" lang="en-US" altLang="ja-JP" sz="2000" b="1" dirty="0">
                <a:solidFill>
                  <a:srgbClr val="FFFF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Use the following slide to disclose any conflicts of interest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ja-JP" sz="2000" b="1" dirty="0">
                <a:solidFill>
                  <a:srgbClr val="FFFF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Form A: No conflicts of interest to declare.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2A750F3-F815-1456-A1B3-137E5D5AE9E7}"/>
              </a:ext>
            </a:extLst>
          </p:cNvPr>
          <p:cNvSpPr txBox="1">
            <a:spLocks/>
          </p:cNvSpPr>
          <p:nvPr/>
        </p:nvSpPr>
        <p:spPr>
          <a:xfrm>
            <a:off x="767063" y="4838233"/>
            <a:ext cx="10880725" cy="117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have no 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or financial interests to declare</a:t>
            </a:r>
            <a:r>
              <a:rPr lang="en-US" altLang="ja-JP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have no financial support from an industry source at the current presentation.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A834F2-2700-30E4-26E3-96FF8777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91" y="1506583"/>
            <a:ext cx="9313141" cy="2965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ko-K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Korean Society of Endo-Laparoscopic &amp; Robotic Surgery (KSERS)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ja-JP" sz="5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Disclosure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ja-JP" sz="28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 of Author: Jane/John Doe</a:t>
            </a:r>
          </a:p>
        </p:txBody>
      </p:sp>
    </p:spTree>
    <p:extLst>
      <p:ext uri="{BB962C8B-B14F-4D97-AF65-F5344CB8AC3E}">
        <p14:creationId xmlns:p14="http://schemas.microsoft.com/office/powerpoint/2010/main" val="7961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/>
          <p:cNvSpPr>
            <a:spLocks noChangeArrowheads="1"/>
          </p:cNvSpPr>
          <p:nvPr/>
        </p:nvSpPr>
        <p:spPr bwMode="auto">
          <a:xfrm>
            <a:off x="329513" y="76201"/>
            <a:ext cx="9010650" cy="74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kumimoji="0" lang="en-US" altLang="ja-JP" sz="2000" b="1" dirty="0">
                <a:solidFill>
                  <a:srgbClr val="FFFF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Use the following slide to disclose any conflicts of interest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ja-JP" sz="2000" b="1" dirty="0">
                <a:solidFill>
                  <a:srgbClr val="FFFF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Form B: with conflict of interest to declare.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A834F2-2700-30E4-26E3-96FF8777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391" y="1506583"/>
            <a:ext cx="9313141" cy="2965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ko-KR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Korean Society of Endo-Laparoscopic &amp; Robotic Surgery (KSERS)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ja-JP" sz="5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COI Disclosure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ja-JP" sz="28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 of Author: Jane/John Doe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88A07-8089-D829-11BA-AA4EE7B8BCAC}"/>
              </a:ext>
            </a:extLst>
          </p:cNvPr>
          <p:cNvSpPr txBox="1">
            <a:spLocks noChangeArrowheads="1"/>
          </p:cNvSpPr>
          <p:nvPr/>
        </p:nvSpPr>
        <p:spPr>
          <a:xfrm>
            <a:off x="1034672" y="4713780"/>
            <a:ext cx="10425805" cy="17131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Tx/>
              <a:buNone/>
              <a:tabLst>
                <a:tab pos="357188" algn="l"/>
                <a:tab pos="5108575" algn="l"/>
              </a:tabLst>
            </a:pPr>
            <a:r>
              <a:rPr lang="ja-JP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currently have, or I have had in the past two years, an affiliation or financial interest with business corporation</a:t>
            </a: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(s): </a:t>
            </a:r>
          </a:p>
          <a:p>
            <a:pPr marL="0" indent="0">
              <a:lnSpc>
                <a:spcPct val="140000"/>
              </a:lnSpc>
              <a:buFontTx/>
              <a:buNone/>
              <a:tabLst>
                <a:tab pos="357188" algn="l"/>
                <a:tab pos="5108575" algn="l"/>
              </a:tabLst>
            </a:pP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(1) Consulting fees, p</a:t>
            </a:r>
            <a:r>
              <a:rPr lang="ja-JP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atent royalties</a:t>
            </a: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ja-JP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 fees</a:t>
            </a:r>
            <a:r>
              <a:rPr lang="ja-JP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</a:t>
            </a:r>
          </a:p>
          <a:p>
            <a:pPr marL="0" indent="0">
              <a:lnSpc>
                <a:spcPct val="140000"/>
              </a:lnSpc>
              <a:buFontTx/>
              <a:buNone/>
              <a:tabLst>
                <a:tab pos="357188" algn="l"/>
                <a:tab pos="5108575" algn="l"/>
              </a:tabLst>
            </a:pP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(2) </a:t>
            </a:r>
            <a:r>
              <a:rPr lang="ja-JP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funding</a:t>
            </a: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ja-JP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Yes, Company name</a:t>
            </a:r>
          </a:p>
          <a:p>
            <a:pPr marL="0" indent="0">
              <a:lnSpc>
                <a:spcPct val="140000"/>
              </a:lnSpc>
              <a:buFontTx/>
              <a:buNone/>
              <a:tabLst>
                <a:tab pos="357188" algn="l"/>
                <a:tab pos="5108575" algn="l"/>
              </a:tabLst>
            </a:pP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(3) </a:t>
            </a:r>
            <a:r>
              <a:rPr lang="ja-JP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altLang="ja-JP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ja-JP" sz="1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9543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9D6187-2D87-B759-2000-A4EE459E05FD}"/>
              </a:ext>
            </a:extLst>
          </p:cNvPr>
          <p:cNvSpPr txBox="1">
            <a:spLocks/>
          </p:cNvSpPr>
          <p:nvPr/>
        </p:nvSpPr>
        <p:spPr>
          <a:xfrm>
            <a:off x="0" y="96837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ko-KR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USE ICONS TO PROTECT OR SHARE YOUR INFORMATION </a:t>
            </a:r>
            <a:endParaRPr lang="x-none" altLang="ko-KR" sz="28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8" descr="Camera">
            <a:extLst>
              <a:ext uri="{FF2B5EF4-FFF2-40B4-BE49-F238E27FC236}">
                <a16:creationId xmlns:a16="http://schemas.microsoft.com/office/drawing/2014/main" id="{8915EA37-4CC6-D49B-4190-59F51F50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763838"/>
            <a:ext cx="1758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65460B1-A3E0-52F0-B9E4-C32CEB74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4591050"/>
            <a:ext cx="318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altLang="ko-KR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Picture/screenshot taking is </a:t>
            </a:r>
            <a:r>
              <a:rPr lang="en-GB" altLang="ko-KR" sz="1800" b="1" dirty="0">
                <a:solidFill>
                  <a:srgbClr val="00B05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ALLOWED</a:t>
            </a:r>
            <a:r>
              <a:rPr lang="en-GB" altLang="ko-KR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 during my presentation (including presented slides)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67720AE-1D3E-069D-834D-20FDF6D8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336" y="4591050"/>
            <a:ext cx="31876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altLang="ko-KR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Picture/screenshot taking is </a:t>
            </a:r>
            <a:r>
              <a:rPr lang="en-GB" altLang="ko-KR" sz="18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NOT ALLOWED</a:t>
            </a:r>
            <a:r>
              <a:rPr lang="en-GB" altLang="ko-KR" sz="1800" b="1" dirty="0">
                <a:ea typeface="Cambria" panose="02040503050406030204" pitchFamily="18" charset="0"/>
                <a:cs typeface="Times New Roman" panose="02020603050405020304" pitchFamily="18" charset="0"/>
              </a:rPr>
              <a:t> during my presentation (including presented slides)</a:t>
            </a:r>
          </a:p>
        </p:txBody>
      </p:sp>
      <p:pic>
        <p:nvPicPr>
          <p:cNvPr id="7" name="Graphic 6" descr="Camera">
            <a:extLst>
              <a:ext uri="{FF2B5EF4-FFF2-40B4-BE49-F238E27FC236}">
                <a16:creationId xmlns:a16="http://schemas.microsoft.com/office/drawing/2014/main" id="{79E5B7B0-F193-4838-BFD2-6E3588E8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763838"/>
            <a:ext cx="1758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4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CED80-D2FC-DAD2-E2FE-84D033A65847}"/>
              </a:ext>
            </a:extLst>
          </p:cNvPr>
          <p:cNvSpPr txBox="1"/>
          <p:nvPr/>
        </p:nvSpPr>
        <p:spPr>
          <a:xfrm>
            <a:off x="0" y="188595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Picture taking is </a:t>
            </a:r>
            <a:r>
              <a:rPr lang="en-GB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ALLOWED</a:t>
            </a:r>
            <a:r>
              <a:rPr lang="en-GB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during my presentation (including presented slides)</a:t>
            </a:r>
          </a:p>
        </p:txBody>
      </p:sp>
      <p:pic>
        <p:nvPicPr>
          <p:cNvPr id="3" name="Graphic 3" descr="Camera">
            <a:extLst>
              <a:ext uri="{FF2B5EF4-FFF2-40B4-BE49-F238E27FC236}">
                <a16:creationId xmlns:a16="http://schemas.microsoft.com/office/drawing/2014/main" id="{2D4D7F14-7D72-71C9-AC77-53561457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2895600"/>
            <a:ext cx="25050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4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 descr="Camera">
            <a:extLst>
              <a:ext uri="{FF2B5EF4-FFF2-40B4-BE49-F238E27FC236}">
                <a16:creationId xmlns:a16="http://schemas.microsoft.com/office/drawing/2014/main" id="{EB1A9D5A-0DA7-97E2-D2C6-B629795E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2895600"/>
            <a:ext cx="25050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17341-13EF-3153-3A42-0C5B2573FC95}"/>
              </a:ext>
            </a:extLst>
          </p:cNvPr>
          <p:cNvSpPr txBox="1"/>
          <p:nvPr/>
        </p:nvSpPr>
        <p:spPr>
          <a:xfrm>
            <a:off x="0" y="188595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latinLnBrk="0" hangingPunct="0">
              <a:spcBef>
                <a:spcPts val="400"/>
              </a:spcBef>
              <a:spcAft>
                <a:spcPts val="400"/>
              </a:spcAft>
              <a:defRPr/>
            </a:pPr>
            <a:r>
              <a:rPr kumimoji="1" lang="en-GB" altLang="ko-K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Picture taking is </a:t>
            </a:r>
            <a:r>
              <a:rPr kumimoji="1" lang="en-GB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 ALLOWED</a:t>
            </a:r>
            <a:r>
              <a:rPr kumimoji="1" lang="en-GB" altLang="ko-K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during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6763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3">
            <a:extLst>
              <a:ext uri="{FF2B5EF4-FFF2-40B4-BE49-F238E27FC236}">
                <a16:creationId xmlns:a16="http://schemas.microsoft.com/office/drawing/2014/main" id="{1BA9997B-C783-7A95-0388-C65895FD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* Please use this slide if necessary * </a:t>
            </a:r>
          </a:p>
        </p:txBody>
      </p:sp>
      <p:pic>
        <p:nvPicPr>
          <p:cNvPr id="3" name="Graphic 4" descr="Camera">
            <a:extLst>
              <a:ext uri="{FF2B5EF4-FFF2-40B4-BE49-F238E27FC236}">
                <a16:creationId xmlns:a16="http://schemas.microsoft.com/office/drawing/2014/main" id="{74A3C772-DF8C-16C5-F807-F316721B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8" y="6164263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3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3">
            <a:extLst>
              <a:ext uri="{FF2B5EF4-FFF2-40B4-BE49-F238E27FC236}">
                <a16:creationId xmlns:a16="http://schemas.microsoft.com/office/drawing/2014/main" id="{1BA9997B-C783-7A95-0388-C65895FD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>
                <a:solidFill>
                  <a:schemeClr val="bg1">
                    <a:lumMod val="6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* Please use this slide if necessary * </a:t>
            </a:r>
            <a:endParaRPr kumimoji="0" lang="en-US" altLang="ja-JP" b="1" dirty="0">
              <a:solidFill>
                <a:schemeClr val="bg1">
                  <a:lumMod val="65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Camera">
            <a:extLst>
              <a:ext uri="{FF2B5EF4-FFF2-40B4-BE49-F238E27FC236}">
                <a16:creationId xmlns:a16="http://schemas.microsoft.com/office/drawing/2014/main" id="{665CD155-6793-2185-1456-1E89A3371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8" y="6164263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1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386</Words>
  <Application>Microsoft Office PowerPoint</Application>
  <PresentationFormat>와이드스크린</PresentationFormat>
  <Paragraphs>26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ＭＳ Ｐゴシック</vt:lpstr>
      <vt:lpstr>맑은 고딕</vt:lpstr>
      <vt:lpstr>Arial</vt:lpstr>
      <vt:lpstr>Calibri</vt:lpstr>
      <vt:lpstr>Cambria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102</cp:revision>
  <dcterms:created xsi:type="dcterms:W3CDTF">2020-10-07T07:34:26Z</dcterms:created>
  <dcterms:modified xsi:type="dcterms:W3CDTF">2024-03-21T04:36:36Z</dcterms:modified>
</cp:coreProperties>
</file>